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en-us/azure/architecture/best-practices/data-partitioning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</a:t>
            </a:r>
            <a:r>
              <a:rPr lang="en-US"/>
              <a:t>Partitioning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81800" y="5029200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</a:t>
            </a:r>
            <a:r>
              <a:rPr lang="en-US" dirty="0"/>
              <a:t>from Microsoft </a:t>
            </a:r>
            <a:r>
              <a:rPr lang="en-US" dirty="0">
                <a:hlinkClick r:id="rId2"/>
              </a:rPr>
              <a:t>“Data partitioning guidance”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Rebalancing partitions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8" y="1600201"/>
            <a:ext cx="11557952" cy="487679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As a system matures, need to adjust the partitioning </a:t>
            </a:r>
            <a:r>
              <a:rPr lang="en-US" dirty="0" smtClean="0">
                <a:solidFill>
                  <a:srgbClr val="FF0000"/>
                </a:solidFill>
              </a:rPr>
              <a:t>scheme!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individual partitions might start getting a disproportionate volume of traffic and become hot, leading to </a:t>
            </a:r>
            <a:r>
              <a:rPr lang="en-US" dirty="0" smtClean="0"/>
              <a:t>excessive </a:t>
            </a:r>
            <a:r>
              <a:rPr lang="en-US" dirty="0"/>
              <a:t>contention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have underestimated the volume of data in some partitions, causing some partitions to approach </a:t>
            </a:r>
            <a:r>
              <a:rPr lang="en-US" dirty="0" smtClean="0"/>
              <a:t>capacity </a:t>
            </a:r>
            <a:r>
              <a:rPr lang="en-US" dirty="0"/>
              <a:t>limits</a:t>
            </a:r>
          </a:p>
          <a:p>
            <a:endParaRPr lang="en-US" dirty="0"/>
          </a:p>
          <a:p>
            <a:r>
              <a:rPr lang="en-US" dirty="0"/>
              <a:t>Some data stores, such as Azure Cosmos DB, can </a:t>
            </a:r>
            <a:r>
              <a:rPr lang="en-US" dirty="0">
                <a:solidFill>
                  <a:srgbClr val="FF0000"/>
                </a:solidFill>
              </a:rPr>
              <a:t>automatically rebalance partitions</a:t>
            </a:r>
          </a:p>
          <a:p>
            <a:endParaRPr lang="en-US" dirty="0"/>
          </a:p>
          <a:p>
            <a:r>
              <a:rPr lang="en-US" dirty="0"/>
              <a:t>In other cases</a:t>
            </a:r>
            <a:r>
              <a:rPr lang="en-US" dirty="0">
                <a:solidFill>
                  <a:srgbClr val="FF0000"/>
                </a:solidFill>
              </a:rPr>
              <a:t>, rebalancing is an administrative task </a:t>
            </a:r>
            <a:r>
              <a:rPr lang="en-US" dirty="0"/>
              <a:t>that consists of two stages: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Determine a new partitioning strategy.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Which partitions need to be split (or possibly combined)?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What is the new partition key?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Migrate data from the old partitioning scheme to the new set of partitions.</a:t>
            </a:r>
          </a:p>
          <a:p>
            <a:endParaRPr lang="en-US" dirty="0"/>
          </a:p>
          <a:p>
            <a:r>
              <a:rPr lang="en-US" dirty="0" smtClean="0"/>
              <a:t>Migrations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Depending </a:t>
            </a:r>
            <a:r>
              <a:rPr lang="en-US" dirty="0"/>
              <a:t>on the data store, might be able to </a:t>
            </a:r>
            <a:r>
              <a:rPr lang="en-US" dirty="0">
                <a:solidFill>
                  <a:srgbClr val="FF0000"/>
                </a:solidFill>
              </a:rPr>
              <a:t>migrate data between partitions while they are in use </a:t>
            </a:r>
            <a:r>
              <a:rPr lang="en-US" dirty="0"/>
              <a:t>- </a:t>
            </a:r>
            <a:r>
              <a:rPr lang="en-US" dirty="0">
                <a:solidFill>
                  <a:srgbClr val="FF0000"/>
                </a:solidFill>
              </a:rPr>
              <a:t>online migration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that's not possible, might </a:t>
            </a:r>
            <a:r>
              <a:rPr lang="en-US" dirty="0">
                <a:solidFill>
                  <a:srgbClr val="FF0000"/>
                </a:solidFill>
              </a:rPr>
              <a:t>need to make partitions unavailable while the data is relocated </a:t>
            </a:r>
            <a:r>
              <a:rPr lang="en-US" dirty="0"/>
              <a:t>- </a:t>
            </a:r>
            <a:r>
              <a:rPr lang="en-US" dirty="0">
                <a:solidFill>
                  <a:srgbClr val="FF0000"/>
                </a:solidFill>
              </a:rPr>
              <a:t>offline migration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019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Rebalancing partitions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668464" cy="464819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Offline migration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typically simpler because it reduces the chances of contention occurring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Works as follows: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Mark the partition offline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Split-merge and move the data to the new partitions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Verify the data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Bring the new partitions online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Remove the old partition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Optionally, you can mark a partition as read-only in step 1, so that applications can still read the data while it is being moved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Online migration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more complex to perform but less disruptive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similar to offline migration, except the original partition is not marked offline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Depending on the granularity of the migration process, the data access code in the client applications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might </a:t>
            </a:r>
            <a:r>
              <a:rPr lang="en-US" dirty="0"/>
              <a:t>have to handle reading and writing data that's held in two locations, the original partition and </a:t>
            </a:r>
            <a:r>
              <a:rPr lang="en-US" dirty="0" smtClean="0"/>
              <a:t>the new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partition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Migrations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66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partitioning guidance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In many large-scale solutions, data is divided into </a:t>
            </a:r>
            <a:r>
              <a:rPr lang="en-US" dirty="0">
                <a:solidFill>
                  <a:srgbClr val="FF0000"/>
                </a:solidFill>
              </a:rPr>
              <a:t>partitions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</a:t>
            </a:r>
            <a:r>
              <a:rPr lang="en-US" dirty="0">
                <a:solidFill>
                  <a:srgbClr val="FF0000"/>
                </a:solidFill>
              </a:rPr>
              <a:t>managed and accessed separately</a:t>
            </a:r>
          </a:p>
          <a:p>
            <a:endParaRPr lang="en-US" dirty="0"/>
          </a:p>
          <a:p>
            <a:r>
              <a:rPr lang="en-US" dirty="0"/>
              <a:t>Partitioning can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improve scalability,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reduce contention,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and optimize performance</a:t>
            </a:r>
          </a:p>
          <a:p>
            <a:endParaRPr lang="en-US" dirty="0"/>
          </a:p>
          <a:p>
            <a:r>
              <a:rPr lang="en-US" dirty="0"/>
              <a:t>Can also provide a mechanism for </a:t>
            </a:r>
            <a:r>
              <a:rPr lang="en-US" dirty="0">
                <a:solidFill>
                  <a:srgbClr val="FF0000"/>
                </a:solidFill>
              </a:rPr>
              <a:t>dividing data by usage pattern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archive older data in cheaper data storage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However, the partitioning strategy must be chosen carefully to maximize the benefits while minimizing adverse effects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partition data?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Improve scalability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a single database system scaled up, it will eventually reach a physical hardware limit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If </a:t>
            </a:r>
            <a:r>
              <a:rPr lang="en-US" dirty="0">
                <a:solidFill>
                  <a:srgbClr val="FF0000"/>
                </a:solidFill>
              </a:rPr>
              <a:t>data is divided across multiple partitions</a:t>
            </a:r>
            <a:r>
              <a:rPr lang="en-US" dirty="0"/>
              <a:t>, each hosted on a separate server, can </a:t>
            </a:r>
            <a:r>
              <a:rPr lang="en-US" dirty="0">
                <a:solidFill>
                  <a:srgbClr val="FF0000"/>
                </a:solidFill>
              </a:rPr>
              <a:t>scale out </a:t>
            </a:r>
            <a:r>
              <a:rPr lang="en-US" dirty="0"/>
              <a:t>the system almost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>
                <a:solidFill>
                  <a:srgbClr val="FF0000"/>
                </a:solidFill>
              </a:rPr>
              <a:t>indefinitely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Improve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Data access operations on each partition take place over a smaller volume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Correctly done, partitioning can make system more efficient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Operations that affect more than one partition </a:t>
            </a:r>
            <a:r>
              <a:rPr lang="en-US" dirty="0">
                <a:solidFill>
                  <a:srgbClr val="FF0000"/>
                </a:solidFill>
              </a:rPr>
              <a:t>can run in parallel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Improve availability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Separating data across multiple servers </a:t>
            </a:r>
            <a:r>
              <a:rPr lang="en-US" dirty="0">
                <a:solidFill>
                  <a:srgbClr val="FF0000"/>
                </a:solidFill>
              </a:rPr>
              <a:t>avoids a single point of failure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one instance fails, only the data in that partition is unavailable, operations on other partitions can continue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Improve security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some cases</a:t>
            </a:r>
            <a:r>
              <a:rPr lang="en-US" dirty="0">
                <a:solidFill>
                  <a:srgbClr val="FF0000"/>
                </a:solidFill>
              </a:rPr>
              <a:t>, sensitive and </a:t>
            </a:r>
            <a:r>
              <a:rPr lang="en-US" dirty="0" smtClean="0">
                <a:solidFill>
                  <a:srgbClr val="FF0000"/>
                </a:solidFill>
              </a:rPr>
              <a:t>non-sensitive </a:t>
            </a:r>
            <a:r>
              <a:rPr lang="en-US" dirty="0">
                <a:solidFill>
                  <a:srgbClr val="FF0000"/>
                </a:solidFill>
              </a:rPr>
              <a:t>data can be separated </a:t>
            </a:r>
            <a:r>
              <a:rPr lang="en-US" dirty="0"/>
              <a:t>into different partitions and apply different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security </a:t>
            </a:r>
            <a:r>
              <a:rPr lang="en-US" dirty="0"/>
              <a:t>controls to the sensitive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Reasons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Designing partitions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Horizontal partitioning (aka sharding)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partition is a separate data store, but all partitions have the same schema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partition is known as a shard and holds a specific subset of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as all the orders for a specific set of customers</a:t>
            </a:r>
          </a:p>
          <a:p>
            <a:endParaRPr lang="en-US" dirty="0"/>
          </a:p>
          <a:p>
            <a:r>
              <a:rPr lang="en-US" dirty="0"/>
              <a:t>Vertical partitioning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partition holds a subset of the fields for items in the data 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fields are divided according to their pattern of use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frequently accessed fields might be placed in one vertical partition and less frequently accessed fields in another</a:t>
            </a:r>
          </a:p>
          <a:p>
            <a:endParaRPr lang="en-US" dirty="0"/>
          </a:p>
          <a:p>
            <a:r>
              <a:rPr lang="en-US" dirty="0"/>
              <a:t>Functional partitioning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aggregated according to how it is used by each bounded context in the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e-commerce system might store invoice data in one partition and product inventory data in another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These strategies can be combined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divide data into shards and then use vertical partitioning to further subdivide the data in each shard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Three typical strategies for partitioning data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Horizontal partitioning (sharding)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Product </a:t>
            </a:r>
            <a:r>
              <a:rPr lang="en-US" dirty="0"/>
              <a:t>inventory data is </a:t>
            </a:r>
            <a:r>
              <a:rPr lang="en-US" dirty="0">
                <a:solidFill>
                  <a:srgbClr val="FF0000"/>
                </a:solidFill>
              </a:rPr>
              <a:t>divided</a:t>
            </a:r>
            <a:r>
              <a:rPr lang="en-US" dirty="0"/>
              <a:t> into shards based on </a:t>
            </a:r>
            <a:r>
              <a:rPr lang="en-US" dirty="0">
                <a:solidFill>
                  <a:srgbClr val="FF0000"/>
                </a:solidFill>
              </a:rPr>
              <a:t>the product </a:t>
            </a:r>
            <a:r>
              <a:rPr lang="en-US" dirty="0" smtClean="0">
                <a:solidFill>
                  <a:srgbClr val="FF0000"/>
                </a:solidFill>
              </a:rPr>
              <a:t>key</a:t>
            </a:r>
          </a:p>
          <a:p>
            <a:r>
              <a:rPr lang="en-US" dirty="0" smtClean="0"/>
              <a:t>Each </a:t>
            </a:r>
            <a:r>
              <a:rPr lang="en-US" dirty="0"/>
              <a:t>shard </a:t>
            </a:r>
            <a:endParaRPr lang="en-US" dirty="0" smtClean="0"/>
          </a:p>
          <a:p>
            <a:pPr lvl="1"/>
            <a:r>
              <a:rPr lang="en-US" dirty="0" smtClean="0"/>
              <a:t>holds </a:t>
            </a:r>
            <a:r>
              <a:rPr lang="en-US" dirty="0"/>
              <a:t>the data for a contiguous range of shard keys (A-G and </a:t>
            </a:r>
            <a:r>
              <a:rPr lang="en-US" dirty="0" smtClean="0"/>
              <a:t>H-Z) organized alphabetically</a:t>
            </a:r>
          </a:p>
          <a:p>
            <a:r>
              <a:rPr lang="en-US" dirty="0" smtClean="0"/>
              <a:t>Sharding </a:t>
            </a:r>
            <a:r>
              <a:rPr lang="en-US" dirty="0"/>
              <a:t>spreads the load over more computers, which reduces contention and improves performance.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Example Product data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662" y="3055650"/>
            <a:ext cx="6391275" cy="33194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3614" y="6412509"/>
            <a:ext cx="5048250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Horizontal partitioning (sharding</a:t>
            </a:r>
            <a:r>
              <a:rPr lang="en-IN" dirty="0" smtClean="0"/>
              <a:t>) - 2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0872153" cy="5029199"/>
          </a:xfrm>
        </p:spPr>
        <p:txBody>
          <a:bodyPr>
            <a:noAutofit/>
          </a:bodyPr>
          <a:lstStyle/>
          <a:p>
            <a:r>
              <a:rPr lang="en-US" sz="1300" dirty="0"/>
              <a:t>Sharding key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most important factor is the </a:t>
            </a:r>
            <a:r>
              <a:rPr lang="en-US" sz="1300" dirty="0">
                <a:solidFill>
                  <a:srgbClr val="FF0000"/>
                </a:solidFill>
              </a:rPr>
              <a:t>choice of a sharding key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can be </a:t>
            </a:r>
            <a:r>
              <a:rPr lang="en-US" sz="1300" dirty="0">
                <a:solidFill>
                  <a:srgbClr val="FF0000"/>
                </a:solidFill>
              </a:rPr>
              <a:t>difficult to change the key</a:t>
            </a:r>
            <a:r>
              <a:rPr lang="en-US" sz="1300" dirty="0"/>
              <a:t> after the system is in operation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key must ensure that </a:t>
            </a:r>
            <a:r>
              <a:rPr lang="en-US" sz="1300" dirty="0">
                <a:solidFill>
                  <a:srgbClr val="FF0000"/>
                </a:solidFill>
              </a:rPr>
              <a:t>data is partitioned to spread the workload as evenly as possible across the shards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Choose a sharding key that minimizes any future requirements to split large shards, coalesce small shards into larger partitions, </a:t>
            </a:r>
            <a:endParaRPr lang="en-US" sz="1300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smtClean="0"/>
              <a:t>Changing </a:t>
            </a:r>
            <a:r>
              <a:rPr lang="en-US" sz="1300" dirty="0" smtClean="0"/>
              <a:t>the schema can be </a:t>
            </a:r>
            <a:r>
              <a:rPr lang="en-US" sz="1300" dirty="0" smtClean="0">
                <a:solidFill>
                  <a:srgbClr val="FF0000"/>
                </a:solidFill>
              </a:rPr>
              <a:t>very time consuming</a:t>
            </a:r>
            <a:r>
              <a:rPr lang="en-US" sz="1300" dirty="0" smtClean="0"/>
              <a:t>, and might require taking one or more </a:t>
            </a:r>
            <a:r>
              <a:rPr lang="en-US" sz="1300" dirty="0" smtClean="0">
                <a:solidFill>
                  <a:srgbClr val="FF0000"/>
                </a:solidFill>
              </a:rPr>
              <a:t>shards</a:t>
            </a:r>
            <a:r>
              <a:rPr lang="en-US" sz="1300" dirty="0" smtClean="0"/>
              <a:t> </a:t>
            </a:r>
            <a:r>
              <a:rPr lang="en-US" sz="1300" dirty="0" smtClean="0">
                <a:solidFill>
                  <a:srgbClr val="FF0000"/>
                </a:solidFill>
              </a:rPr>
              <a:t>offline</a:t>
            </a:r>
            <a:r>
              <a:rPr lang="en-US" sz="1300" dirty="0" smtClean="0"/>
              <a:t> while they are performed</a:t>
            </a:r>
          </a:p>
          <a:p>
            <a:r>
              <a:rPr lang="en-US" sz="1300" dirty="0" smtClean="0"/>
              <a:t>Size</a:t>
            </a:r>
            <a:endParaRPr lang="en-US" sz="13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The </a:t>
            </a:r>
            <a:r>
              <a:rPr lang="en-US" sz="1300" dirty="0">
                <a:solidFill>
                  <a:srgbClr val="FF0000"/>
                </a:solidFill>
              </a:rPr>
              <a:t>shards don't have to be the same size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more important to </a:t>
            </a:r>
            <a:r>
              <a:rPr lang="en-US" sz="1300" dirty="0">
                <a:solidFill>
                  <a:srgbClr val="FF0000"/>
                </a:solidFill>
              </a:rPr>
              <a:t>balance the number of requests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Some shards might be very large, but each item has a low number of access operations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Other shards might be smaller, but each item is accessed much more frequently</a:t>
            </a:r>
          </a:p>
          <a:p>
            <a:r>
              <a:rPr lang="en-US" sz="1300" dirty="0" smtClean="0"/>
              <a:t>Access </a:t>
            </a:r>
            <a:endParaRPr lang="en-US" sz="13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>
                <a:solidFill>
                  <a:srgbClr val="FF0000"/>
                </a:solidFill>
              </a:rPr>
              <a:t>Avoid creating "hot" partitions </a:t>
            </a:r>
            <a:r>
              <a:rPr lang="en-US" sz="1300" dirty="0"/>
              <a:t>that can </a:t>
            </a:r>
            <a:r>
              <a:rPr lang="en-US" sz="1300" dirty="0">
                <a:solidFill>
                  <a:srgbClr val="FF0000"/>
                </a:solidFill>
              </a:rPr>
              <a:t>affect performance and availability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using the first letter of a customer's name causes an unbalanced distribution, because some letters are more common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instead, use a hash of a customer identifier to distribute data more evenly across partitions</a:t>
            </a:r>
          </a:p>
          <a:p>
            <a:r>
              <a:rPr lang="en-US" sz="1300" dirty="0" smtClean="0"/>
              <a:t>Replication</a:t>
            </a:r>
            <a:endParaRPr lang="en-US" sz="13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If shards are replicated, it might be </a:t>
            </a:r>
            <a:r>
              <a:rPr lang="en-US" sz="1300" dirty="0">
                <a:solidFill>
                  <a:srgbClr val="FF0000"/>
                </a:solidFill>
              </a:rPr>
              <a:t>possible to keep some of the replicas online while others are split, merged, or reconfigured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the system might need to limit the operations that can be performed during the reconfiguration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300" dirty="0"/>
              <a:t>the data in the replicas might be marked as read-only to prevent data inconsistences</a:t>
            </a:r>
            <a:endParaRPr lang="en-IN" sz="13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Practices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Vertical partitioning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Different properties of an item are stored in different partitions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partition holds data that is accessed more frequently, including product name, description, and price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Another partition holds inventory data: the stock count and last-ordered date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Example </a:t>
            </a:r>
            <a:r>
              <a:rPr lang="en-IN" dirty="0"/>
              <a:t>of vertical partitioning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3124200"/>
            <a:ext cx="5257800" cy="28384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6043612"/>
            <a:ext cx="3905250" cy="40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Vertical </a:t>
            </a:r>
            <a:r>
              <a:rPr lang="en-IN" dirty="0" smtClean="0"/>
              <a:t>partitioning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most common use is </a:t>
            </a:r>
            <a:r>
              <a:rPr lang="en-US" dirty="0">
                <a:solidFill>
                  <a:srgbClr val="FF0000"/>
                </a:solidFill>
              </a:rPr>
              <a:t>to reduce the I/O and performance costs associated with fetching items that are frequently </a:t>
            </a:r>
            <a:r>
              <a:rPr lang="en-US" dirty="0" smtClean="0">
                <a:solidFill>
                  <a:srgbClr val="FF0000"/>
                </a:solidFill>
              </a:rPr>
              <a:t>accessed</a:t>
            </a:r>
          </a:p>
          <a:p>
            <a:r>
              <a:rPr lang="en-US" dirty="0"/>
              <a:t>Vertical partitioning </a:t>
            </a:r>
            <a:r>
              <a:rPr lang="en-US" dirty="0">
                <a:solidFill>
                  <a:srgbClr val="FF0000"/>
                </a:solidFill>
              </a:rPr>
              <a:t>operates at the entity level </a:t>
            </a:r>
            <a:r>
              <a:rPr lang="en-US" dirty="0"/>
              <a:t>within a data store,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partially normalizing an entity to break it down from a wide item to a set of narrow items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ideally suited </a:t>
            </a:r>
            <a:r>
              <a:rPr lang="en-US" dirty="0" smtClean="0"/>
              <a:t>for </a:t>
            </a:r>
            <a:r>
              <a:rPr lang="en-US" dirty="0">
                <a:solidFill>
                  <a:srgbClr val="FF0000"/>
                </a:solidFill>
              </a:rPr>
              <a:t>column-oriented data stores </a:t>
            </a:r>
            <a:r>
              <a:rPr lang="en-US" dirty="0"/>
              <a:t>such as </a:t>
            </a:r>
            <a:r>
              <a:rPr lang="en-US" dirty="0" err="1"/>
              <a:t>HBase</a:t>
            </a:r>
            <a:r>
              <a:rPr lang="en-US" dirty="0"/>
              <a:t> and </a:t>
            </a:r>
            <a:r>
              <a:rPr lang="en-US" dirty="0" smtClean="0"/>
              <a:t>Cassandra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/>
              <a:t>Relatively </a:t>
            </a:r>
            <a:r>
              <a:rPr lang="en-US" dirty="0">
                <a:solidFill>
                  <a:srgbClr val="FF0000"/>
                </a:solidFill>
              </a:rPr>
              <a:t>slow-moving data </a:t>
            </a:r>
            <a:r>
              <a:rPr lang="en-US" dirty="0"/>
              <a:t>(product name, description, and price) </a:t>
            </a:r>
            <a:r>
              <a:rPr lang="en-US" dirty="0">
                <a:solidFill>
                  <a:srgbClr val="FF0000"/>
                </a:solidFill>
              </a:rPr>
              <a:t>can be separated </a:t>
            </a:r>
            <a:r>
              <a:rPr lang="en-US" dirty="0"/>
              <a:t>from the </a:t>
            </a:r>
            <a:r>
              <a:rPr lang="en-US" dirty="0" smtClean="0">
                <a:solidFill>
                  <a:srgbClr val="FF0000"/>
                </a:solidFill>
              </a:rPr>
              <a:t>more </a:t>
            </a:r>
            <a:r>
              <a:rPr lang="en-US" dirty="0">
                <a:solidFill>
                  <a:srgbClr val="FF0000"/>
                </a:solidFill>
              </a:rPr>
              <a:t>dynamic data </a:t>
            </a:r>
            <a:r>
              <a:rPr lang="en-US" dirty="0"/>
              <a:t>(stock level and last ordered date)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Slow moving data is a good candidate for an application to cache in memory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Sensitive data </a:t>
            </a:r>
            <a:r>
              <a:rPr lang="en-US" dirty="0"/>
              <a:t>can be stored in a separate partition with </a:t>
            </a:r>
            <a:r>
              <a:rPr lang="en-US" dirty="0">
                <a:solidFill>
                  <a:srgbClr val="FF0000"/>
                </a:solidFill>
              </a:rPr>
              <a:t>additional security controls</a:t>
            </a:r>
          </a:p>
          <a:p>
            <a:endParaRPr lang="en-US" dirty="0"/>
          </a:p>
          <a:p>
            <a:r>
              <a:rPr lang="en-US" dirty="0"/>
              <a:t>Vertical partitioning can </a:t>
            </a:r>
            <a:r>
              <a:rPr lang="en-US" dirty="0">
                <a:solidFill>
                  <a:srgbClr val="FF0000"/>
                </a:solidFill>
              </a:rPr>
              <a:t>reduce the amount of concurrent access </a:t>
            </a:r>
            <a:r>
              <a:rPr lang="en-US" dirty="0"/>
              <a:t>that's needed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Advantages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1008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Functional partitioning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295401"/>
            <a:ext cx="10160000" cy="5410200"/>
          </a:xfrm>
        </p:spPr>
        <p:txBody>
          <a:bodyPr/>
          <a:lstStyle/>
          <a:p>
            <a:r>
              <a:rPr lang="en-US" dirty="0"/>
              <a:t>Functional partitioning is a way to improve isolation and data access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suitable when possible to identify a bounded context for each distinct business area in an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used to separate read-write data from read-only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help reduce data access contention across different parts of a system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600" y="2438400"/>
            <a:ext cx="4953000" cy="39433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00" y="6501048"/>
            <a:ext cx="4295775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85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3205</TotalTime>
  <Words>1208</Words>
  <Application>Microsoft Office PowerPoint</Application>
  <PresentationFormat>Widescreen</PresentationFormat>
  <Paragraphs>140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Partitioning </vt:lpstr>
      <vt:lpstr>Data partitioning guidance</vt:lpstr>
      <vt:lpstr>Why partition data?</vt:lpstr>
      <vt:lpstr>Designing partitions</vt:lpstr>
      <vt:lpstr>Horizontal partitioning (sharding)</vt:lpstr>
      <vt:lpstr>Horizontal partitioning (sharding) - 2</vt:lpstr>
      <vt:lpstr>Vertical partitioning</vt:lpstr>
      <vt:lpstr>Vertical partitioning (2)</vt:lpstr>
      <vt:lpstr>Functional partitioning</vt:lpstr>
      <vt:lpstr>Rebalancing partitions</vt:lpstr>
      <vt:lpstr>Rebalancing partitions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245</cp:revision>
  <dcterms:created xsi:type="dcterms:W3CDTF">2018-10-16T06:13:57Z</dcterms:created>
  <dcterms:modified xsi:type="dcterms:W3CDTF">2023-09-01T07:23:23Z</dcterms:modified>
</cp:coreProperties>
</file>

<file path=docProps/thumbnail.jpeg>
</file>